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Comic Sans MS" pitchFamily="66" charset="0"/>
              </a:rPr>
              <a:t>Mysql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 practical - 3</a:t>
            </a:r>
            <a:endParaRPr lang="en-US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fontScale="40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Display the  class  &amp;  minimum marks scored in each class.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4000" b="1" dirty="0" smtClean="0">
                <a:latin typeface="Comic Sans MS" pitchFamily="66" charset="0"/>
              </a:rPr>
              <a:t>SELECT  CLASS,    MIN(MARKS)</a:t>
            </a:r>
            <a:endParaRPr lang="en-US" sz="4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latin typeface="Comic Sans MS" pitchFamily="66" charset="0"/>
              </a:rPr>
              <a:t>FROM  STUDENTS</a:t>
            </a:r>
            <a:endParaRPr lang="en-US" sz="4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latin typeface="Comic Sans MS" pitchFamily="66" charset="0"/>
              </a:rPr>
              <a:t>GROUP BY CLASS ;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endParaRPr lang="en-US" sz="4000" dirty="0" smtClean="0"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Display the  class  &amp;  maximum marks scored in each class.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4000" b="1" dirty="0" smtClean="0">
                <a:latin typeface="Comic Sans MS" pitchFamily="66" charset="0"/>
              </a:rPr>
              <a:t>SELECT  CLASS,    MAX(MARKS)</a:t>
            </a:r>
            <a:endParaRPr lang="en-US" sz="4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latin typeface="Comic Sans MS" pitchFamily="66" charset="0"/>
              </a:rPr>
              <a:t>FROM  STUDENTS</a:t>
            </a:r>
            <a:endParaRPr lang="en-US" sz="4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latin typeface="Comic Sans MS" pitchFamily="66" charset="0"/>
              </a:rPr>
              <a:t>GROUP BY CLASS ;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endParaRPr lang="en-US" sz="4000" b="1" dirty="0" smtClean="0"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Display the  class  &amp;  marks scored  by the class  whose average marks is greater than 70.</a:t>
            </a:r>
          </a:p>
          <a:p>
            <a:pPr indent="-2841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4000" b="1" dirty="0" smtClean="0">
                <a:latin typeface="Comic Sans MS" pitchFamily="66" charset="0"/>
              </a:rPr>
              <a:t>SELECT  CLASS,  </a:t>
            </a:r>
            <a:r>
              <a:rPr lang="en-US" sz="4000" b="1" dirty="0" smtClean="0">
                <a:latin typeface="Comic Sans MS" pitchFamily="66" charset="0"/>
              </a:rPr>
              <a:t>MARKS</a:t>
            </a:r>
            <a:endParaRPr lang="en-US" sz="4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latin typeface="Comic Sans MS" pitchFamily="66" charset="0"/>
              </a:rPr>
              <a:t>FROM  STUDENTS</a:t>
            </a:r>
            <a:endParaRPr lang="en-US" sz="4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latin typeface="Comic Sans MS" pitchFamily="66" charset="0"/>
              </a:rPr>
              <a:t>GROUP BY CLASS </a:t>
            </a:r>
            <a:endParaRPr lang="en-US" sz="4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latin typeface="Comic Sans MS" pitchFamily="66" charset="0"/>
              </a:rPr>
              <a:t>HAVING AVG(MARKS)&gt;70;</a:t>
            </a:r>
            <a:endParaRPr lang="en-US" sz="4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b="1" dirty="0" smtClean="0">
                <a:latin typeface="Comic Sans MS" pitchFamily="66" charset="0"/>
              </a:rPr>
              <a:t> </a:t>
            </a:r>
            <a:endParaRPr lang="en-US" dirty="0" smtClean="0">
              <a:latin typeface="Comic Sans MS" pitchFamily="66" charset="0"/>
            </a:endParaRPr>
          </a:p>
          <a:p>
            <a:pPr indent="4763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minimum marks scored by the students.</a:t>
            </a:r>
          </a:p>
          <a:p>
            <a:pPr marL="406400" indent="-4064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MIN(MARKS)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276225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FROM  STUDENTS;</a:t>
            </a:r>
          </a:p>
          <a:p>
            <a:pPr marL="682625" indent="-276225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class  &amp;  minimum marks scored in each class.</a:t>
            </a:r>
          </a:p>
          <a:p>
            <a:pPr marL="406400" indent="-4064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CLASS,    MIN(MARKS)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276225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FROM  STUDENTS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276225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GROUP BY CLASS ;</a:t>
            </a:r>
          </a:p>
          <a:p>
            <a:pPr marL="682625" indent="-276225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endParaRPr lang="en-US" sz="1800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maximum marks scored by the students.</a:t>
            </a:r>
          </a:p>
          <a:p>
            <a:pPr marL="465138" indent="-465138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MAX(MARKS)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276225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FROM  STUDENTS;</a:t>
            </a:r>
          </a:p>
          <a:p>
            <a:pPr marL="682625" indent="-276225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class  &amp;  maximum marks scored in each class.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CLASS,    MAX(MARKS)</a:t>
            </a:r>
            <a:endParaRPr lang="en-US" sz="1800" dirty="0" smtClean="0">
              <a:latin typeface="Comic Sans MS" pitchFamily="66" charset="0"/>
            </a:endParaRPr>
          </a:p>
          <a:p>
            <a:pPr indent="63500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FROM  STUDENTS</a:t>
            </a:r>
            <a:endParaRPr lang="en-US" sz="1800" dirty="0" smtClean="0">
              <a:latin typeface="Comic Sans MS" pitchFamily="66" charset="0"/>
            </a:endParaRPr>
          </a:p>
          <a:p>
            <a:pPr indent="63500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GROUP BY CLASS ;</a:t>
            </a:r>
            <a:endParaRPr lang="en-US" sz="18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roll no  &amp;  marks of students who got  more than the average marks of all students.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RNO,   MARKS</a:t>
            </a: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MARKS&gt; ( SELECT AVG(MARKS)</a:t>
            </a: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FROM  STUDENTS) ;</a:t>
            </a:r>
          </a:p>
          <a:p>
            <a:pPr indent="4763">
              <a:spcBef>
                <a:spcPts val="600"/>
              </a:spcBef>
              <a:buNone/>
            </a:pPr>
            <a:endParaRPr lang="en-US" sz="1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roll no &amp;  marks of  all students who got same  as  roll no 2 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RNO,   MARKS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MARKS = ( SELECT MARKS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 </a:t>
            </a: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 WHERE RNO =2) ;</a:t>
            </a:r>
            <a:endParaRPr lang="en-U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endParaRPr lang="en-US" dirty="0" smtClean="0"/>
          </a:p>
          <a:p>
            <a:pPr indent="4763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roll no and marks   of  all students who scored lesser marks  than as  roll no 1  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SELECT  RNO, MARKS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WHERE   MARKS &lt; ( SELECT  MARKS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    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    WHERE RNO =1) ;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roll no and marks   of  all students who scored lesser marks  than the average marks of SYBCOM class   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RNO, MARKS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63500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63500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WHERE   MARKS &lt; ( SELECT  AVG(MARKS)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63500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    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63500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    WHERE CLASS=‘SYBCOM’</a:t>
            </a:r>
          </a:p>
          <a:p>
            <a:pPr indent="63500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			  GROUP BY CLASS) ;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in uppercase.</a:t>
            </a: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SELECT   UPPER(S_NAME)</a:t>
            </a:r>
            <a:endParaRPr lang="en-US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omic Sans MS" pitchFamily="66" charset="0"/>
              </a:rPr>
              <a:t> FROM  STUDENTS;</a:t>
            </a: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in lowercase in alphabetical order of names.</a:t>
            </a: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SELECT   LOWER(S_NAME)</a:t>
            </a:r>
            <a:endParaRPr lang="en-US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omic Sans MS" pitchFamily="66" charset="0"/>
              </a:rPr>
              <a:t> FROM  STUDENTS</a:t>
            </a:r>
            <a:endParaRPr lang="en-US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omic Sans MS" pitchFamily="66" charset="0"/>
              </a:rPr>
              <a:t> ORDER BY S_NAME;</a:t>
            </a: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endParaRPr lang="en-US" dirty="0" smtClean="0"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in lowercase in descending order of names.</a:t>
            </a: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SELECT   LOWER(S_NAME)</a:t>
            </a:r>
            <a:endParaRPr lang="en-US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omic Sans MS" pitchFamily="66" charset="0"/>
              </a:rPr>
              <a:t> FROM  STUDENTS</a:t>
            </a:r>
            <a:endParaRPr lang="en-US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omic Sans MS" pitchFamily="66" charset="0"/>
              </a:rPr>
              <a:t> ORDER BY S_NAME  DESC;</a:t>
            </a:r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in first letter in uppercase and other letters in lower case</a:t>
            </a:r>
            <a:r>
              <a:rPr lang="en-US" sz="1400" dirty="0" smtClean="0">
                <a:latin typeface="Comic Sans MS" pitchFamily="66" charset="0"/>
              </a:rPr>
              <a:t>.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b="1" dirty="0" smtClean="0">
                <a:latin typeface="Comic Sans MS" pitchFamily="66" charset="0"/>
              </a:rPr>
              <a:t>SELECT   INITCAP(S_NAME)</a:t>
            </a:r>
            <a:endParaRPr lang="en-US" sz="14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400" b="1" dirty="0" smtClean="0">
                <a:latin typeface="Comic Sans MS" pitchFamily="66" charset="0"/>
              </a:rPr>
              <a:t>   FROM  STUDENTS;</a:t>
            </a:r>
          </a:p>
          <a:p>
            <a:pPr indent="4763">
              <a:spcBef>
                <a:spcPts val="600"/>
              </a:spcBef>
              <a:buNone/>
            </a:pPr>
            <a:endParaRPr lang="en-US" sz="1400" b="1" dirty="0" smtClean="0">
              <a:latin typeface="Comic Sans MS" pitchFamily="66" charset="0"/>
            </a:endParaRP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names followed by ‘has scored’ followed by their respective marks.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b="1" dirty="0" smtClean="0">
                <a:latin typeface="Comic Sans MS" pitchFamily="66" charset="0"/>
              </a:rPr>
              <a:t>SELECT CONCAT(S_NAME, ‘has scored ’ , MARKS) </a:t>
            </a:r>
          </a:p>
          <a:p>
            <a:pPr indent="4763">
              <a:spcBef>
                <a:spcPts val="600"/>
              </a:spcBef>
              <a:buNone/>
            </a:pPr>
            <a:r>
              <a:rPr lang="en-US" sz="1400" b="1" dirty="0" smtClean="0">
                <a:latin typeface="Comic Sans MS" pitchFamily="66" charset="0"/>
              </a:rPr>
              <a:t>   FROM  STUDENTS;</a:t>
            </a:r>
          </a:p>
          <a:p>
            <a:pPr indent="4763">
              <a:spcBef>
                <a:spcPts val="600"/>
              </a:spcBef>
              <a:buNone/>
            </a:pPr>
            <a:endParaRPr lang="en-US" sz="1400" b="1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C00000"/>
                </a:solidFill>
                <a:latin typeface="Comic Sans MS" pitchFamily="66" charset="0"/>
              </a:rPr>
              <a:t>Display 3 characters starting from 2 place from the names of all students.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b="1" dirty="0" smtClean="0">
                <a:latin typeface="Comic Sans MS" pitchFamily="66" charset="0"/>
              </a:rPr>
              <a:t>SELECT   MID(S_NAME, 2,3)</a:t>
            </a:r>
            <a:endParaRPr lang="en-US" sz="14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400" b="1" dirty="0" smtClean="0">
                <a:latin typeface="Comic Sans MS" pitchFamily="66" charset="0"/>
              </a:rPr>
              <a:t>    FROM  STUDENTS;</a:t>
            </a:r>
          </a:p>
          <a:p>
            <a:pPr indent="4763">
              <a:spcBef>
                <a:spcPts val="600"/>
              </a:spcBef>
              <a:buNone/>
            </a:pPr>
            <a:endParaRPr lang="en-US" sz="1400" b="1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C00000"/>
                </a:solidFill>
                <a:latin typeface="Comic Sans MS" pitchFamily="66" charset="0"/>
              </a:rPr>
              <a:t>Display 2 characters starting from 3 place from the names of all students.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b="1" dirty="0" smtClean="0">
                <a:latin typeface="Comic Sans MS" pitchFamily="66" charset="0"/>
              </a:rPr>
              <a:t>SELECT   MID(S_NAME, 3,2)</a:t>
            </a:r>
            <a:endParaRPr lang="en-US" sz="14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400" b="1" dirty="0" smtClean="0">
                <a:latin typeface="Comic Sans MS" pitchFamily="66" charset="0"/>
              </a:rPr>
              <a:t>    FROM  STUDENTS;</a:t>
            </a:r>
          </a:p>
          <a:p>
            <a:pPr indent="4763">
              <a:spcBef>
                <a:spcPts val="600"/>
              </a:spcBef>
              <a:buNone/>
            </a:pPr>
            <a:endParaRPr lang="en-US" sz="1400" b="1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400" b="1" dirty="0" smtClean="0">
                <a:solidFill>
                  <a:srgbClr val="C00000"/>
                </a:solidFill>
                <a:latin typeface="Comic Sans MS" pitchFamily="66" charset="0"/>
              </a:rPr>
              <a:t>Display length of  the names of all students.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b="1" dirty="0" smtClean="0">
                <a:latin typeface="Comic Sans MS" pitchFamily="66" charset="0"/>
              </a:rPr>
              <a:t>SELECT   LENGTH(S_NAME)</a:t>
            </a:r>
            <a:endParaRPr lang="en-US" sz="14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400" b="1" dirty="0" smtClean="0">
                <a:latin typeface="Comic Sans MS" pitchFamily="66" charset="0"/>
              </a:rPr>
              <a:t>    FROM  STUDENTS;</a:t>
            </a:r>
          </a:p>
          <a:p>
            <a:pPr indent="4763">
              <a:buNone/>
            </a:pPr>
            <a:endParaRPr lang="en-US" sz="1700" b="1" dirty="0" smtClean="0"/>
          </a:p>
          <a:p>
            <a:pPr indent="4763">
              <a:buNone/>
            </a:pPr>
            <a:endParaRPr lang="en-US" sz="1700" b="1" dirty="0" smtClean="0"/>
          </a:p>
          <a:p>
            <a:pPr indent="4763">
              <a:buFont typeface="Wingdings" pitchFamily="2" charset="2"/>
              <a:buChar char="Ø"/>
            </a:pPr>
            <a:endParaRPr lang="en-US" sz="1700" dirty="0" smtClean="0"/>
          </a:p>
          <a:p>
            <a:pPr>
              <a:buFont typeface="Wingdings" pitchFamily="2" charset="2"/>
              <a:buChar char="q"/>
            </a:pPr>
            <a:endParaRPr lang="en-US" sz="1700" dirty="0" smtClean="0"/>
          </a:p>
          <a:p>
            <a:pPr>
              <a:buFont typeface="Wingdings" pitchFamily="2" charset="2"/>
              <a:buChar char="§"/>
              <a:defRPr/>
            </a:pPr>
            <a:endParaRPr lang="en-US" sz="17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1700" dirty="0" smtClean="0"/>
              <a:t>	 	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60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in reverse.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b="1" dirty="0" smtClean="0">
                <a:latin typeface="Comic Sans MS" pitchFamily="66" charset="0"/>
              </a:rPr>
              <a:t>SELECT   REVERSE(S_NAME)</a:t>
            </a:r>
            <a:endParaRPr lang="en-US" sz="6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b="1" dirty="0" smtClean="0">
                <a:latin typeface="Comic Sans MS" pitchFamily="66" charset="0"/>
              </a:rPr>
              <a:t> FROM  STUDENTS;</a:t>
            </a: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endParaRPr lang="en-US" sz="60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60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after removing the leading and trailing blank spaces.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b="1" dirty="0" smtClean="0">
                <a:latin typeface="Comic Sans MS" pitchFamily="66" charset="0"/>
              </a:rPr>
              <a:t>SELECT   TRIM(S_NAME)</a:t>
            </a:r>
            <a:endParaRPr lang="en-US" sz="6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b="1" dirty="0" smtClean="0">
                <a:latin typeface="Comic Sans MS" pitchFamily="66" charset="0"/>
              </a:rPr>
              <a:t> FROM  STUDENTS;</a:t>
            </a: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endParaRPr lang="en-US" sz="60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60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after removing the leading blank spaces.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b="1" dirty="0" smtClean="0">
                <a:latin typeface="Comic Sans MS" pitchFamily="66" charset="0"/>
              </a:rPr>
              <a:t>SELECT   LTRIM(S_NAME)</a:t>
            </a:r>
            <a:endParaRPr lang="en-US" sz="6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b="1" dirty="0" smtClean="0">
                <a:latin typeface="Comic Sans MS" pitchFamily="66" charset="0"/>
              </a:rPr>
              <a:t> FROM  STUDENTS;</a:t>
            </a: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endParaRPr lang="en-US" sz="60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60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after removing the trailing blank spaces.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b="1" dirty="0" smtClean="0">
                <a:latin typeface="Comic Sans MS" pitchFamily="66" charset="0"/>
              </a:rPr>
              <a:t>SELECT   RTRIM(S_NAME)</a:t>
            </a:r>
            <a:endParaRPr lang="en-US" sz="6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b="1" dirty="0" smtClean="0">
                <a:latin typeface="Comic Sans MS" pitchFamily="66" charset="0"/>
              </a:rPr>
              <a:t> FROM  STUDENTS;</a:t>
            </a: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endParaRPr lang="en-US" sz="60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60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 and marks of all students padding the marks with *.before the marks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b="1" dirty="0" smtClean="0">
                <a:latin typeface="Comic Sans MS" pitchFamily="66" charset="0"/>
              </a:rPr>
              <a:t>SELECT  S_NAME,  LPAD(MARKS,3,*)</a:t>
            </a:r>
            <a:endParaRPr lang="en-US" sz="6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b="1" dirty="0" smtClean="0">
                <a:latin typeface="Comic Sans MS" pitchFamily="66" charset="0"/>
              </a:rPr>
              <a:t> FROM  STUDENTS;</a:t>
            </a: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endParaRPr lang="en-US" sz="60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60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 and marks of all students padding the marks with *  after the marks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6000" dirty="0" smtClean="0">
                <a:latin typeface="Comic Sans MS" pitchFamily="66" charset="0"/>
              </a:rPr>
              <a:t> </a:t>
            </a:r>
            <a:r>
              <a:rPr lang="en-US" sz="6000" b="1" smtClean="0">
                <a:latin typeface="Comic Sans MS" pitchFamily="66" charset="0"/>
              </a:rPr>
              <a:t>SELECT   S_NAME, RPAD(MARKS,3</a:t>
            </a:r>
            <a:r>
              <a:rPr lang="en-US" sz="6000" b="1" dirty="0" smtClean="0">
                <a:latin typeface="Comic Sans MS" pitchFamily="66" charset="0"/>
              </a:rPr>
              <a:t>,*)</a:t>
            </a:r>
            <a:endParaRPr lang="en-US" sz="6000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b="1" dirty="0" smtClean="0">
                <a:latin typeface="Comic Sans MS" pitchFamily="66" charset="0"/>
              </a:rPr>
              <a:t> FROM  STUDENTS;</a:t>
            </a: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endParaRPr lang="en-US" sz="6000" b="1" dirty="0" smtClean="0"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0"/>
              </a:spcBef>
              <a:buNone/>
            </a:pPr>
            <a:endParaRPr lang="en-US" sz="6000" b="1" dirty="0" smtClean="0">
              <a:latin typeface="Comic Sans MS" pitchFamily="66" charset="0"/>
            </a:endParaRPr>
          </a:p>
          <a:p>
            <a:pPr indent="4763">
              <a:buNone/>
            </a:pPr>
            <a:endParaRPr lang="en-US" b="1" dirty="0" smtClean="0"/>
          </a:p>
          <a:p>
            <a:pPr indent="4763">
              <a:buNone/>
            </a:pPr>
            <a:endParaRPr lang="en-US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248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6400" b="1" dirty="0" smtClean="0">
                <a:solidFill>
                  <a:srgbClr val="C00000"/>
                </a:solidFill>
                <a:latin typeface="Comic Sans MS" pitchFamily="66" charset="0"/>
              </a:rPr>
              <a:t>Return a number without its negative sign</a:t>
            </a:r>
          </a:p>
          <a:p>
            <a:pPr indent="4763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6400" dirty="0" smtClean="0">
                <a:latin typeface="Comic Sans MS" pitchFamily="66" charset="0"/>
              </a:rPr>
              <a:t> </a:t>
            </a:r>
            <a:r>
              <a:rPr lang="en-US" sz="6400" b="1" dirty="0" smtClean="0">
                <a:latin typeface="Comic Sans MS" pitchFamily="66" charset="0"/>
              </a:rPr>
              <a:t>SELECT   ABS(-6);</a:t>
            </a:r>
            <a:endParaRPr lang="en-US" sz="6400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endParaRPr lang="en-US" sz="64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6400" b="1" dirty="0" smtClean="0">
                <a:latin typeface="Comic Sans MS" pitchFamily="66" charset="0"/>
              </a:rPr>
              <a:t>   </a:t>
            </a:r>
            <a:r>
              <a:rPr lang="en-US" sz="6400" b="1" dirty="0" smtClean="0">
                <a:solidFill>
                  <a:srgbClr val="C00000"/>
                </a:solidFill>
                <a:latin typeface="Comic Sans MS" pitchFamily="66" charset="0"/>
              </a:rPr>
              <a:t>Return a value of 3</a:t>
            </a:r>
            <a:r>
              <a:rPr lang="en-US" sz="6400" b="1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en-US" sz="6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6400" dirty="0" smtClean="0">
                <a:latin typeface="Comic Sans MS" pitchFamily="66" charset="0"/>
              </a:rPr>
              <a:t> </a:t>
            </a:r>
            <a:r>
              <a:rPr lang="en-US" sz="6400" b="1" dirty="0" smtClean="0">
                <a:latin typeface="Comic Sans MS" pitchFamily="66" charset="0"/>
              </a:rPr>
              <a:t>SELECT   POW(3,2);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endParaRPr lang="en-US" sz="64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6400" b="1" dirty="0" smtClean="0">
                <a:solidFill>
                  <a:srgbClr val="C00000"/>
                </a:solidFill>
                <a:latin typeface="Comic Sans MS" pitchFamily="66" charset="0"/>
              </a:rPr>
              <a:t>Return the remainder of division of 1000 by 400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6400" dirty="0" smtClean="0">
                <a:latin typeface="Comic Sans MS" pitchFamily="66" charset="0"/>
              </a:rPr>
              <a:t> </a:t>
            </a:r>
            <a:r>
              <a:rPr lang="en-US" sz="6400" b="1" dirty="0" smtClean="0">
                <a:latin typeface="Comic Sans MS" pitchFamily="66" charset="0"/>
              </a:rPr>
              <a:t>SELECT   MOD(1000,400);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endParaRPr lang="en-US" sz="64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6400" b="1" dirty="0" smtClean="0">
                <a:solidFill>
                  <a:srgbClr val="C00000"/>
                </a:solidFill>
                <a:latin typeface="Comic Sans MS" pitchFamily="66" charset="0"/>
              </a:rPr>
              <a:t>Return the rounded value of 76.873 to its nearest integer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6400" dirty="0" smtClean="0">
                <a:latin typeface="Comic Sans MS" pitchFamily="66" charset="0"/>
              </a:rPr>
              <a:t> </a:t>
            </a:r>
            <a:r>
              <a:rPr lang="en-US" sz="6400" b="1" dirty="0" smtClean="0">
                <a:latin typeface="Comic Sans MS" pitchFamily="66" charset="0"/>
              </a:rPr>
              <a:t>SELECT   ROUND(76.873,0);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endParaRPr lang="en-US" sz="64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6400" b="1" dirty="0" smtClean="0">
                <a:solidFill>
                  <a:srgbClr val="C00000"/>
                </a:solidFill>
                <a:latin typeface="Comic Sans MS" pitchFamily="66" charset="0"/>
              </a:rPr>
              <a:t>Return the rounded value of 76.873 to one decimal place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6400" dirty="0" smtClean="0">
                <a:latin typeface="Comic Sans MS" pitchFamily="66" charset="0"/>
              </a:rPr>
              <a:t> </a:t>
            </a:r>
            <a:r>
              <a:rPr lang="en-US" sz="6400" b="1" dirty="0" smtClean="0">
                <a:latin typeface="Comic Sans MS" pitchFamily="66" charset="0"/>
              </a:rPr>
              <a:t>SELECT   ROUND(76.873,1);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endParaRPr lang="en-US" sz="64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6400" b="1" dirty="0" smtClean="0">
                <a:solidFill>
                  <a:srgbClr val="C00000"/>
                </a:solidFill>
                <a:latin typeface="Comic Sans MS" pitchFamily="66" charset="0"/>
              </a:rPr>
              <a:t>Return the rounded value of 76.873 to two decimal places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6400" dirty="0" smtClean="0">
                <a:latin typeface="Comic Sans MS" pitchFamily="66" charset="0"/>
              </a:rPr>
              <a:t> </a:t>
            </a:r>
            <a:r>
              <a:rPr lang="en-US" sz="6400" b="1" dirty="0" smtClean="0">
                <a:latin typeface="Comic Sans MS" pitchFamily="66" charset="0"/>
              </a:rPr>
              <a:t>SELECT   ROUND(76.873,2);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6400" dirty="0" smtClean="0">
                <a:latin typeface="Comic Sans MS" pitchFamily="66" charset="0"/>
              </a:rPr>
              <a:t>     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6400" b="1" dirty="0" smtClean="0">
                <a:solidFill>
                  <a:srgbClr val="C00000"/>
                </a:solidFill>
                <a:latin typeface="Comic Sans MS" pitchFamily="66" charset="0"/>
              </a:rPr>
              <a:t>Return the square root of 126736</a:t>
            </a:r>
          </a:p>
          <a:p>
            <a:pPr indent="47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6400" dirty="0" smtClean="0">
                <a:latin typeface="Comic Sans MS" pitchFamily="66" charset="0"/>
              </a:rPr>
              <a:t> </a:t>
            </a:r>
            <a:r>
              <a:rPr lang="en-US" sz="6400" b="1" dirty="0" smtClean="0">
                <a:latin typeface="Comic Sans MS" pitchFamily="66" charset="0"/>
              </a:rPr>
              <a:t>SELECT   SQRT(126736);</a:t>
            </a:r>
            <a:endParaRPr lang="en-US" sz="4400" b="1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4000" dirty="0" smtClean="0">
              <a:latin typeface="Comic Sans MS" pitchFamily="66" charset="0"/>
            </a:endParaRPr>
          </a:p>
          <a:p>
            <a:pPr indent="63500">
              <a:lnSpc>
                <a:spcPct val="114000"/>
              </a:lnSpc>
              <a:spcBef>
                <a:spcPts val="0"/>
              </a:spcBef>
              <a:buFont typeface="Monotype Sorts" pitchFamily="2" charset="2"/>
              <a:buNone/>
              <a:defRPr/>
            </a:pP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system date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SELECT   NOW();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    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and date from their date of birth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SELECT   S_NAME,DATE(D_O_B)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    FROM  STUDENTS;</a:t>
            </a:r>
          </a:p>
          <a:p>
            <a:pPr indent="4763">
              <a:spcBef>
                <a:spcPts val="600"/>
              </a:spcBef>
              <a:buNone/>
            </a:pPr>
            <a:endParaRPr lang="en-US" sz="1800" b="1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and day of the month from their date of birth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SELECT   S_NAME,DAY(D_O_B)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    FROM  STUDENTS;</a:t>
            </a:r>
          </a:p>
          <a:p>
            <a:pPr indent="4763">
              <a:spcBef>
                <a:spcPts val="600"/>
              </a:spcBef>
              <a:buNone/>
            </a:pPr>
            <a:endParaRPr lang="en-US" sz="1800" b="1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and month from their date of birth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SELECT   S_NAME,MONTH(D_O_B)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    FROM  STUDENTS;</a:t>
            </a:r>
          </a:p>
          <a:p>
            <a:pPr indent="4763">
              <a:buNone/>
            </a:pPr>
            <a:endParaRPr lang="en-US" b="1" dirty="0" smtClean="0"/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 indent="4763">
              <a:buNone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and name of the weekday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of their date of birth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SELECT   S_NAME,DAYNAME(D_O_B)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    FROM  STUDENTS;</a:t>
            </a:r>
          </a:p>
          <a:p>
            <a:pPr indent="4763">
              <a:spcBef>
                <a:spcPts val="600"/>
              </a:spcBef>
              <a:buNone/>
            </a:pPr>
            <a:endParaRPr lang="en-US" sz="1800" b="1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and name of the month of their date of birth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SELECT   S_NAME,MONTHNAME(D_O_B)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    FROM  STUDENTS;</a:t>
            </a:r>
          </a:p>
          <a:p>
            <a:pPr indent="4763">
              <a:spcBef>
                <a:spcPts val="600"/>
              </a:spcBef>
              <a:buNone/>
            </a:pPr>
            <a:endParaRPr lang="en-US" sz="1800" b="1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names of all students and year from their date of birth</a:t>
            </a:r>
          </a:p>
          <a:p>
            <a:pPr indent="47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SELECT   S_NAME,YEAR(D_O_B)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    FROM  STUDENTS;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total number of students/rows  in the STUDENTS  table.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COUNT(*)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FROM  STUDENTS;</a:t>
            </a: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Display the  class   &amp;  number of students in each class.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CLASS,  COUNT(*)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FROM  STUDENTS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GROUP BY CLASS;</a:t>
            </a:r>
            <a:r>
              <a:rPr lang="en-US" sz="1800" dirty="0" smtClean="0">
                <a:latin typeface="Comic Sans MS" pitchFamily="66" charset="0"/>
              </a:rPr>
              <a:t>   </a:t>
            </a: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class   &amp;  number of students who got more than 60 marks in each class.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CLASS,  COUNT(*)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FROM  STUDENTS</a:t>
            </a: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WHERE MARKS&gt;60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GROUP BY CLASS;</a:t>
            </a:r>
            <a:r>
              <a:rPr lang="en-US" sz="1800" dirty="0" smtClean="0">
                <a:latin typeface="Comic Sans MS" pitchFamily="66" charset="0"/>
              </a:rPr>
              <a:t>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04800" y="0"/>
            <a:ext cx="86868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sum   of marks got by students.</a:t>
            </a:r>
          </a:p>
          <a:p>
            <a:pPr marL="406400" indent="-4064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 SUM(MARKS)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 FROM  STUDENTS;</a:t>
            </a:r>
            <a:endParaRPr lang="en-US" sz="180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class   &amp;  sum  of  marks got by each class.</a:t>
            </a:r>
          </a:p>
          <a:p>
            <a:pPr marL="406400" indent="-4064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mic Sans MS" pitchFamily="66" charset="0"/>
              </a:rPr>
              <a:t>SELECT  CLASS,    SUM(MARKS)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FROM  STUDENTS</a:t>
            </a:r>
            <a:endParaRPr lang="en-US" sz="1800" dirty="0" smtClean="0">
              <a:latin typeface="Comic Sans MS" pitchFamily="66" charset="0"/>
            </a:endParaRP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r>
              <a:rPr lang="en-US" sz="1800" b="1" dirty="0" smtClean="0">
                <a:latin typeface="Comic Sans MS" pitchFamily="66" charset="0"/>
              </a:rPr>
              <a:t>GROUP BY CLASS ;</a:t>
            </a:r>
          </a:p>
          <a:p>
            <a:pPr marL="682625" indent="-334963">
              <a:spcBef>
                <a:spcPts val="600"/>
              </a:spcBef>
              <a:buFont typeface="Monotype Sorts" pitchFamily="2" charset="2"/>
              <a:buNone/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 class   &amp;  average marks got by each class.</a:t>
            </a:r>
          </a:p>
          <a:p>
            <a:pPr indent="-284163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Comic Sans MS" pitchFamily="66" charset="0"/>
              </a:rPr>
              <a:t>SELECT  CLASS,    AVG(MARKS)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FROM  STUDENTS</a:t>
            </a:r>
            <a:endParaRPr lang="en-US" sz="1800" dirty="0" smtClean="0"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latin typeface="Comic Sans MS" pitchFamily="66" charset="0"/>
              </a:rPr>
              <a:t>GROUP BY CLASS ;</a:t>
            </a:r>
          </a:p>
          <a:p>
            <a:pPr indent="4763">
              <a:buNone/>
            </a:pPr>
            <a:endParaRPr lang="en-US" sz="1800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</TotalTime>
  <Words>1012</Words>
  <Application>Microsoft Office PowerPoint</Application>
  <PresentationFormat>On-screen Show (4:3)</PresentationFormat>
  <Paragraphs>207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Mysql practical - 3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33</cp:revision>
  <dcterms:created xsi:type="dcterms:W3CDTF">2006-08-16T00:00:00Z</dcterms:created>
  <dcterms:modified xsi:type="dcterms:W3CDTF">2020-04-26T16:52:10Z</dcterms:modified>
</cp:coreProperties>
</file>